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4"/>
  </p:notesMasterIdLst>
  <p:sldIdLst>
    <p:sldId id="277" r:id="rId2"/>
    <p:sldId id="656" r:id="rId3"/>
    <p:sldId id="657" r:id="rId4"/>
    <p:sldId id="612" r:id="rId5"/>
    <p:sldId id="615" r:id="rId6"/>
    <p:sldId id="618" r:id="rId7"/>
    <p:sldId id="619" r:id="rId8"/>
    <p:sldId id="634" r:id="rId9"/>
    <p:sldId id="635" r:id="rId10"/>
    <p:sldId id="637" r:id="rId11"/>
    <p:sldId id="638" r:id="rId12"/>
    <p:sldId id="622" r:id="rId13"/>
    <p:sldId id="639" r:id="rId14"/>
    <p:sldId id="623" r:id="rId15"/>
    <p:sldId id="640" r:id="rId16"/>
    <p:sldId id="624" r:id="rId17"/>
    <p:sldId id="641" r:id="rId18"/>
    <p:sldId id="625" r:id="rId19"/>
    <p:sldId id="642" r:id="rId20"/>
    <p:sldId id="643" r:id="rId21"/>
    <p:sldId id="694" r:id="rId22"/>
    <p:sldId id="2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3" autoAdjust="0"/>
    <p:restoredTop sz="92254" autoAdjust="0"/>
  </p:normalViewPr>
  <p:slideViewPr>
    <p:cSldViewPr snapToGrid="0">
      <p:cViewPr varScale="1">
        <p:scale>
          <a:sx n="60" d="100"/>
          <a:sy n="60" d="100"/>
        </p:scale>
        <p:origin x="2052"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neurodot-support@wustl.edu" TargetMode="External"/><Relationship Id="rId2" Type="http://schemas.openxmlformats.org/officeDocument/2006/relationships/hyperlink" Target="https://github.com/WUSTL-ORL/NeuroDOT_Be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Pre-processing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 filter </a:t>
            </a:r>
            <a:br>
              <a:rPr lang="en-US" dirty="0">
                <a:solidFill>
                  <a:srgbClr val="FF0000"/>
                </a:solidFill>
              </a:rPr>
            </a:br>
            <a:r>
              <a:rPr lang="en-US" dirty="0">
                <a:solidFill>
                  <a:srgbClr val="FF0000"/>
                </a:solidFill>
              </a:rPr>
              <a:t>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a:solidFill>
                  <a:prstClr val="white"/>
                </a:solidFill>
                <a:latin typeface="Calibri" panose="020F0502020204030204"/>
              </a:rPr>
              <a:t>Detrending</a:t>
            </a:r>
            <a:r>
              <a:rPr lang="en-US" dirty="0">
                <a:solidFill>
                  <a:prstClr val="white"/>
                </a:solidFill>
                <a:latin typeface="Calibri" panose="020F0502020204030204"/>
              </a:rPr>
              <a:t> the data removes a linear trend or drift in each measurement</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 </a:t>
            </a:r>
          </a:p>
          <a:p>
            <a:r>
              <a:rPr lang="en-US" dirty="0">
                <a:solidFill>
                  <a:prstClr val="white"/>
                </a:solidFill>
                <a:latin typeface="Calibri" panose="020F0502020204030204"/>
              </a:rPr>
              <a:t>Note that the cardiac pulse and stimulus frequencies are still present in the spectrum. </a:t>
            </a:r>
          </a:p>
          <a:p>
            <a:endParaRPr lang="en-US" dirty="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1"/>
            <a:r>
              <a:rPr lang="en-US" dirty="0">
                <a:solidFill>
                  <a:prstClr val="white"/>
                </a:solidFill>
                <a:latin typeface="Calibri" panose="020F0502020204030204"/>
              </a:rPr>
              <a:t>See Slide 8</a:t>
            </a:r>
          </a:p>
          <a:p>
            <a:pPr lvl="0"/>
            <a:r>
              <a:rPr lang="en-US" dirty="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Data are low-pass filtered (1 Hz cutoff frequency)</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less high-frequency noise</a:t>
            </a:r>
          </a:p>
          <a:p>
            <a:r>
              <a:rPr lang="en-US" dirty="0">
                <a:solidFill>
                  <a:prstClr val="white"/>
                </a:solidFill>
                <a:latin typeface="Calibri" panose="020F0502020204030204"/>
              </a:rPr>
              <a:t>The image of the measurement time traces now shows a clearer periodic response to the stimulus</a:t>
            </a:r>
          </a:p>
          <a:p>
            <a:r>
              <a:rPr lang="en-US" dirty="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zoom</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The filtered measurements now show reduced high-frequency (rapidly varying) signal components, apparent at all source-detector distances </a:t>
            </a:r>
          </a:p>
          <a:p>
            <a:pPr lvl="0"/>
            <a:r>
              <a:rPr lang="en-US" dirty="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a:solidFill>
                  <a:prstClr val="white"/>
                </a:solidFill>
                <a:latin typeface="Calibri" panose="020F0502020204030204"/>
              </a:rPr>
              <a:t>Variation at the stimulus frequency is not yet clear in the full-length time traces</a:t>
            </a:r>
          </a:p>
          <a:p>
            <a:pPr lvl="0"/>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A common signal is estimated from the superficial measurements and regressed out of all measurements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a little less high-frequency noise</a:t>
            </a:r>
          </a:p>
          <a:p>
            <a:r>
              <a:rPr lang="en-US" dirty="0">
                <a:solidFill>
                  <a:prstClr val="white"/>
                </a:solidFill>
                <a:latin typeface="Calibri" panose="020F0502020204030204"/>
              </a:rPr>
              <a:t>The image of the measurement time traces shows an even clearer periodic response to the stimulus</a:t>
            </a:r>
          </a:p>
          <a:p>
            <a:r>
              <a:rPr lang="en-US" dirty="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p>
          <a:p>
            <a:pPr marL="342900" lvl="1" indent="-342900"/>
            <a:r>
              <a:rPr lang="en-US" sz="1800" dirty="0">
                <a:solidFill>
                  <a:prstClr val="white"/>
                </a:solidFill>
                <a:latin typeface="Calibri" panose="020F0502020204030204"/>
              </a:rPr>
              <a:t>The estimated signal captures features of the previous short-distance measurements. The spectrum shows components similar to previous measurements but </a:t>
            </a:r>
            <a:r>
              <a:rPr lang="en-US" sz="1800" i="1" dirty="0">
                <a:solidFill>
                  <a:prstClr val="white"/>
                </a:solidFill>
                <a:latin typeface="Calibri" panose="020F0502020204030204"/>
              </a:rPr>
              <a:t>without</a:t>
            </a:r>
            <a:r>
              <a:rPr lang="en-US" sz="1800" dirty="0">
                <a:solidFill>
                  <a:prstClr val="white"/>
                </a:solidFill>
                <a:latin typeface="Calibri" panose="020F0502020204030204"/>
              </a:rPr>
              <a:t> the stimulus frequency</a:t>
            </a:r>
          </a:p>
          <a:p>
            <a:r>
              <a:rPr lang="en-US" dirty="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a:solidFill>
                  <a:schemeClr val="tx1"/>
                </a:solidFill>
                <a:latin typeface="Courier New" panose="02070309020205020404" pitchFamily="49" charset="0"/>
                <a:cs typeface="Courier New" panose="02070309020205020404" pitchFamily="49" charset="0"/>
              </a:rPr>
              <a:t>for 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a:t>
            </a: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a:solidFill>
                  <a:prstClr val="white"/>
                </a:solidFill>
                <a:latin typeface="Calibri" panose="020F0502020204030204"/>
              </a:rPr>
              <a:t>An additional low pass filter attenuates frequencies above 0.5 Hz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a:solidFill>
                  <a:prstClr val="white"/>
                </a:solidFill>
                <a:latin typeface="Calibri" panose="020F0502020204030204"/>
              </a:rPr>
              <a:t>The 2</a:t>
            </a:r>
            <a:r>
              <a:rPr lang="en-US" baseline="30000" dirty="0">
                <a:solidFill>
                  <a:prstClr val="white"/>
                </a:solidFill>
                <a:latin typeface="Calibri" panose="020F0502020204030204"/>
              </a:rPr>
              <a:t>nd</a:t>
            </a:r>
            <a:r>
              <a:rPr lang="en-US" dirty="0">
                <a:solidFill>
                  <a:prstClr val="white"/>
                </a:solidFill>
                <a:latin typeface="Calibri" panose="020F0502020204030204"/>
              </a:rPr>
              <a:t> LPF further reduces noise visible in the time traces, showing more emphasis on the stimulus response </a:t>
            </a:r>
          </a:p>
          <a:p>
            <a:r>
              <a:rPr lang="en-US" dirty="0">
                <a:solidFill>
                  <a:prstClr val="white"/>
                </a:solidFill>
                <a:latin typeface="Calibri" panose="020F0502020204030204"/>
              </a:rPr>
              <a:t>Note that there are fewer time samples (reduced by a factor of 10) due to resampling</a:t>
            </a:r>
          </a:p>
          <a:p>
            <a:r>
              <a:rPr lang="en-US" dirty="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 - detail</a:t>
            </a: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a:solidFill>
                  <a:prstClr val="white"/>
                </a:solidFill>
                <a:latin typeface="Calibri" panose="020F0502020204030204"/>
              </a:rPr>
              <a:t>The second LPF further attenuates rapidly varying (high-frequency) noise</a:t>
            </a:r>
          </a:p>
          <a:p>
            <a:pPr lvl="0"/>
            <a:r>
              <a:rPr lang="en-US" dirty="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a:t>Cutoff of 0.5 Hz</a:t>
            </a:r>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a:t>Cutoff of 0.05 Hz</a:t>
            </a:r>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Block averaging</a:t>
            </a: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a:solidFill>
                  <a:prstClr val="white"/>
                </a:solidFill>
                <a:latin typeface="Calibri" panose="020F0502020204030204"/>
              </a:rPr>
              <a:t>The measurements are block-averaged based on the stimulus synchronization points stored in </a:t>
            </a:r>
            <a:r>
              <a:rPr lang="en-US" dirty="0" err="1">
                <a:solidFill>
                  <a:prstClr val="white"/>
                </a:solidFill>
                <a:latin typeface="Calibri" panose="020F0502020204030204"/>
              </a:rPr>
              <a:t>info.paradigm</a:t>
            </a:r>
            <a:r>
              <a:rPr lang="en-US" dirty="0">
                <a:solidFill>
                  <a:prstClr val="white"/>
                </a:solidFill>
                <a:latin typeface="Calibri" panose="020F0502020204030204"/>
              </a:rPr>
              <a:t>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36);</a:t>
            </a: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now show clear responses to the stimulus, here a rotating flickering checkerboard wedge with the image array over visual cortex. </a:t>
            </a:r>
          </a:p>
          <a:p>
            <a:r>
              <a:rPr lang="en-US" dirty="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p>
          <a:p>
            <a:r>
              <a:rPr lang="en-US" dirty="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High-pass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0.02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0.05 Hz</a:t>
            </a:r>
          </a:p>
        </p:txBody>
      </p:sp>
    </p:spTree>
    <p:extLst>
      <p:ext uri="{BB962C8B-B14F-4D97-AF65-F5344CB8AC3E}">
        <p14:creationId xmlns:p14="http://schemas.microsoft.com/office/powerpoint/2010/main" val="82716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a:solidFill>
                  <a:prstClr val="white">
                    <a:lumMod val="75000"/>
                    <a:lumOff val="25000"/>
                  </a:prstClr>
                </a:solidFill>
                <a:latin typeface="Trebuchet MS" panose="020B0603020202020204"/>
              </a:rPr>
              <a:t>NeuroDOT</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Low-pass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0.5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0.05 Hz</a:t>
            </a:r>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735739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E4768-98C5-4944-ACD8-BE3BF5A72C5D}"/>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0000"/>
                </a:solidFill>
                <a:latin typeface="Trebuchet MS" panose="020B0603020202020204" pitchFamily="34" charset="0"/>
              </a:rPr>
              <a:t>That’s It (For Now)</a:t>
            </a:r>
            <a:endParaRPr lang="en-US" dirty="0">
              <a:solidFill>
                <a:srgbClr val="FF0000"/>
              </a:solidFill>
              <a:latin typeface="Trebuchet MS" panose="020B0603020202020204" pitchFamily="34" charset="0"/>
            </a:endParaRPr>
          </a:p>
        </p:txBody>
      </p:sp>
      <p:sp>
        <p:nvSpPr>
          <p:cNvPr id="7" name="Content Placeholder 2">
            <a:extLst>
              <a:ext uri="{FF2B5EF4-FFF2-40B4-BE49-F238E27FC236}">
                <a16:creationId xmlns:a16="http://schemas.microsoft.com/office/drawing/2014/main" id="{49823A3F-7526-457A-9ABA-B2B033C32314}"/>
              </a:ext>
            </a:extLst>
          </p:cNvPr>
          <p:cNvSpPr>
            <a:spLocks noGrp="1"/>
          </p:cNvSpPr>
          <p:nvPr>
            <p:ph idx="1"/>
          </p:nvPr>
        </p:nvSpPr>
        <p:spPr>
          <a:xfrm>
            <a:off x="762699" y="1690688"/>
            <a:ext cx="10515600" cy="4351338"/>
          </a:xfrm>
        </p:spPr>
        <p:txBody>
          <a:bodyPr>
            <a:normAutofit fontScale="77500" lnSpcReduction="20000"/>
          </a:bodyPr>
          <a:lstStyle/>
          <a:p>
            <a:pPr>
              <a:lnSpc>
                <a:spcPct val="120000"/>
              </a:lnSpc>
            </a:pPr>
            <a:r>
              <a:rPr lang="en-US" sz="2400" dirty="0">
                <a:latin typeface="Trebuchet MS" panose="020B0603020202020204" pitchFamily="34" charset="0"/>
              </a:rPr>
              <a:t>Congratulations! You have finished the NeuroDOT Preprocessing Tutorial</a:t>
            </a:r>
          </a:p>
          <a:p>
            <a:pPr>
              <a:lnSpc>
                <a:spcPct val="120000"/>
              </a:lnSpc>
            </a:pPr>
            <a:r>
              <a:rPr lang="en-US" sz="2400" dirty="0">
                <a:latin typeface="Trebuchet MS" panose="020B0603020202020204" pitchFamily="34" charset="0"/>
              </a:rPr>
              <a:t>You are now ready to start the other </a:t>
            </a:r>
            <a:r>
              <a:rPr lang="en-US" sz="2400" dirty="0" err="1">
                <a:latin typeface="Trebuchet MS" panose="020B0603020202020204" pitchFamily="34" charset="0"/>
              </a:rPr>
              <a:t>NeuroDOT</a:t>
            </a:r>
            <a:r>
              <a:rPr lang="en-US" sz="2400" dirty="0">
                <a:latin typeface="Trebuchet MS" panose="020B0603020202020204" pitchFamily="34" charset="0"/>
              </a:rPr>
              <a:t> Tutorials</a:t>
            </a:r>
          </a:p>
          <a:p>
            <a:pPr>
              <a:lnSpc>
                <a:spcPct val="120000"/>
              </a:lnSpc>
            </a:pPr>
            <a:r>
              <a:rPr lang="en-US" sz="2400" dirty="0">
                <a:latin typeface="Trebuchet MS" panose="020B0603020202020204" pitchFamily="34" charset="0"/>
              </a:rPr>
              <a:t>Recommended order for the tutorials is:</a:t>
            </a:r>
          </a:p>
          <a:p>
            <a:pPr lvl="1">
              <a:lnSpc>
                <a:spcPct val="120000"/>
              </a:lnSpc>
            </a:pPr>
            <a:r>
              <a:rPr lang="en-US" sz="1800" dirty="0">
                <a:latin typeface="Trebuchet MS" panose="020B0603020202020204" pitchFamily="34" charset="0"/>
              </a:rPr>
              <a:t>Generating a Light Model</a:t>
            </a:r>
          </a:p>
          <a:p>
            <a:pPr lvl="1">
              <a:lnSpc>
                <a:spcPct val="120000"/>
              </a:lnSpc>
            </a:pPr>
            <a:r>
              <a:rPr lang="en-US" sz="1800" dirty="0">
                <a:latin typeface="Trebuchet MS" panose="020B0603020202020204" pitchFamily="34" charset="0"/>
              </a:rPr>
              <a:t>Preprocessing</a:t>
            </a:r>
          </a:p>
          <a:p>
            <a:pPr lvl="1">
              <a:lnSpc>
                <a:spcPct val="120000"/>
              </a:lnSpc>
            </a:pPr>
            <a:r>
              <a:rPr lang="en-US" sz="1800" dirty="0">
                <a:latin typeface="Trebuchet MS" panose="020B0603020202020204" pitchFamily="34" charset="0"/>
              </a:rPr>
              <a:t>Image Reconstruction</a:t>
            </a:r>
          </a:p>
          <a:p>
            <a:pPr lvl="1">
              <a:lnSpc>
                <a:spcPct val="120000"/>
              </a:lnSpc>
            </a:pPr>
            <a:r>
              <a:rPr lang="en-US" sz="1800" dirty="0">
                <a:latin typeface="Trebuchet MS" panose="020B0603020202020204" pitchFamily="34" charset="0"/>
              </a:rPr>
              <a:t>Full Data Processing</a:t>
            </a:r>
          </a:p>
          <a:p>
            <a:pPr lvl="1">
              <a:lnSpc>
                <a:spcPct val="120000"/>
              </a:lnSpc>
            </a:pPr>
            <a:r>
              <a:rPr lang="en-US" sz="1800" dirty="0">
                <a:latin typeface="Trebuchet MS" panose="020B0603020202020204" pitchFamily="34" charset="0"/>
              </a:rPr>
              <a:t>Generating a Light Model PAD Adult 96x92</a:t>
            </a:r>
          </a:p>
          <a:p>
            <a:pPr>
              <a:lnSpc>
                <a:spcPct val="120000"/>
              </a:lnSpc>
            </a:pPr>
            <a:r>
              <a:rPr lang="en-US" sz="2400" dirty="0">
                <a:latin typeface="Trebuchet MS" panose="020B0603020202020204" pitchFamily="34" charset="0"/>
              </a:rPr>
              <a:t>If you have any questions about the material presented in this tutorial, please consult the Optical Radiology Lab (ORL) GitHub page </a:t>
            </a:r>
            <a:r>
              <a:rPr lang="en-US" sz="2400" dirty="0">
                <a:solidFill>
                  <a:srgbClr val="0070C0"/>
                </a:solidFill>
                <a:latin typeface="Trebuchet MS" panose="020B0603020202020204" pitchFamily="34" charset="0"/>
                <a:hlinkClick r:id="rId2">
                  <a:extLst>
                    <a:ext uri="{A12FA001-AC4F-418D-AE19-62706E023703}">
                      <ahyp:hlinkClr xmlns:ahyp="http://schemas.microsoft.com/office/drawing/2018/hyperlinkcolor" val="tx"/>
                    </a:ext>
                  </a:extLst>
                </a:hlinkClick>
              </a:rPr>
              <a:t>https://github.com/WUSTL-ORL/NeuroDOT_Beta</a:t>
            </a:r>
            <a:r>
              <a:rPr lang="en-US" sz="2400" dirty="0">
                <a:solidFill>
                  <a:srgbClr val="0070C0"/>
                </a:solidFill>
                <a:latin typeface="Trebuchet MS" panose="020B0603020202020204" pitchFamily="34" charset="0"/>
              </a:rPr>
              <a:t> </a:t>
            </a:r>
            <a:r>
              <a:rPr lang="en-US" sz="2400" dirty="0">
                <a:latin typeface="Trebuchet MS" panose="020B0603020202020204" pitchFamily="34" charset="0"/>
              </a:rPr>
              <a:t>in the documentation folder, </a:t>
            </a:r>
            <a:r>
              <a:rPr lang="en-US" sz="2400">
                <a:latin typeface="Trebuchet MS" panose="020B0603020202020204" pitchFamily="34" charset="0"/>
              </a:rPr>
              <a:t>or contact</a:t>
            </a:r>
            <a:r>
              <a:rPr lang="en-US" sz="2400"/>
              <a:t> NeuroDOT Support: </a:t>
            </a:r>
            <a:r>
              <a:rPr lang="en-US" sz="2400">
                <a:hlinkClick r:id="rId3"/>
              </a:rPr>
              <a:t>neurodot-support@wustl.edu</a:t>
            </a:r>
            <a:r>
              <a:rPr lang="en-US" sz="2400"/>
              <a:t> </a:t>
            </a:r>
            <a:endParaRPr lang="en-US" sz="2400" dirty="0">
              <a:solidFill>
                <a:srgbClr val="0070C0"/>
              </a:solidFill>
              <a:latin typeface="Trebuchet MS" panose="020B0603020202020204" pitchFamily="34" charset="0"/>
            </a:endParaRPr>
          </a:p>
        </p:txBody>
      </p:sp>
    </p:spTree>
    <p:extLst>
      <p:ext uri="{BB962C8B-B14F-4D97-AF65-F5344CB8AC3E}">
        <p14:creationId xmlns:p14="http://schemas.microsoft.com/office/powerpoint/2010/main" val="39112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a:t>
            </a:r>
          </a:p>
        </p:txBody>
      </p:sp>
      <p:sp>
        <p:nvSpPr>
          <p:cNvPr id="32" name="Content Placeholder 2"/>
          <p:cNvSpPr txBox="1">
            <a:spLocks/>
          </p:cNvSpPr>
          <p:nvPr/>
        </p:nvSpPr>
        <p:spPr>
          <a:xfrm>
            <a:off x="127001" y="1093794"/>
            <a:ext cx="5645149" cy="438444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dirty="0" err="1"/>
              <a:t>Matlab</a:t>
            </a:r>
            <a:r>
              <a:rPr lang="en-US" dirty="0"/>
              <a:t> file </a:t>
            </a:r>
            <a:r>
              <a:rPr lang="en-US" b="1" i="1" dirty="0" err="1">
                <a:solidFill>
                  <a:srgbClr val="00B0F0"/>
                </a:solidFill>
                <a:latin typeface="Courier New" panose="02070309020205020404" pitchFamily="49" charset="0"/>
                <a:cs typeface="Courier New" panose="02070309020205020404" pitchFamily="49" charset="0"/>
              </a:rPr>
              <a:t>NeuroDOT_PreProcessing_Script.m</a:t>
            </a:r>
            <a:r>
              <a:rPr lang="en-US" dirty="0"/>
              <a:t>, which can be found in the Documentation/Scripts folder. </a:t>
            </a:r>
          </a:p>
          <a:p>
            <a:r>
              <a:rPr lang="en-US" dirty="0"/>
              <a:t>In this tutorial, you will: 	</a:t>
            </a:r>
          </a:p>
          <a:p>
            <a:pPr lvl="1"/>
            <a:r>
              <a:rPr lang="en-US" dirty="0"/>
              <a:t>Process and visualize raw source-detector measurements</a:t>
            </a:r>
          </a:p>
          <a:p>
            <a:pPr lvl="2"/>
            <a:r>
              <a:rPr lang="en-US" dirty="0"/>
              <a:t>Examine different ‘nearest neighbor’ measurements, with varying source-detector distance</a:t>
            </a:r>
          </a:p>
          <a:p>
            <a:pPr lvl="2"/>
            <a:r>
              <a:rPr lang="en-US" dirty="0"/>
              <a:t>Examine the measurement spectrum</a:t>
            </a:r>
          </a:p>
          <a:p>
            <a:pPr lvl="2"/>
            <a:r>
              <a:rPr lang="en-US" dirty="0"/>
              <a:t>Explore effects of filter cutoff frequencies</a:t>
            </a:r>
          </a:p>
          <a:p>
            <a:pPr lvl="2"/>
            <a:r>
              <a:rPr lang="en-US" dirty="0"/>
              <a:t>Examine effects of superficial signal regression</a:t>
            </a:r>
          </a:p>
          <a:p>
            <a:r>
              <a:rPr lang="en-US" dirty="0"/>
              <a:t>We will use data from a rotating-wedge </a:t>
            </a:r>
            <a:r>
              <a:rPr lang="en-US" dirty="0" err="1"/>
              <a:t>retinotopy</a:t>
            </a:r>
            <a:r>
              <a:rPr lang="en-US" dirty="0"/>
              <a:t> experiment</a:t>
            </a:r>
          </a:p>
          <a:p>
            <a:r>
              <a:rPr lang="en-US" dirty="0"/>
              <a:t>Start by loading this data set:</a:t>
            </a:r>
          </a:p>
          <a:p>
            <a:pPr marL="0" indent="0">
              <a:buNone/>
            </a:pPr>
            <a:endParaRPr lang="en-US" sz="1200" dirty="0">
              <a:solidFill>
                <a:schemeClr val="tx1"/>
              </a:solidFill>
            </a:endParaRPr>
          </a:p>
          <a:p>
            <a:pPr marL="0" indent="0" defTabSz="914400">
              <a:buNone/>
            </a:pPr>
            <a:r>
              <a:rPr lang="en-US" sz="1200" b="1" dirty="0">
                <a:solidFill>
                  <a:schemeClr val="tx1"/>
                </a:solidFill>
                <a:latin typeface="Courier New" panose="02070309020205020404" pitchFamily="49" charset="0"/>
                <a:cs typeface="Courier New" panose="02070309020205020404" pitchFamily="49" charset="0"/>
              </a:rPr>
              <a:t>  load(</a:t>
            </a:r>
            <a:r>
              <a:rPr lang="en-US" sz="1200" b="1" dirty="0">
                <a:solidFill>
                  <a:srgbClr val="A020F0"/>
                </a:solidFill>
                <a:latin typeface="Courier New" panose="02070309020205020404" pitchFamily="49" charset="0"/>
              </a:rPr>
              <a:t>'NeuroDOT_Data_Sample_CCW1.mat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8590" y="1081253"/>
            <a:ext cx="5985551" cy="4034063"/>
          </a:xfrm>
          <a:prstGeom prst="rect">
            <a:avLst/>
          </a:prstGeom>
        </p:spPr>
      </p:pic>
      <p:sp>
        <p:nvSpPr>
          <p:cNvPr id="4" name="TextBox 3">
            <a:extLst>
              <a:ext uri="{FF2B5EF4-FFF2-40B4-BE49-F238E27FC236}">
                <a16:creationId xmlns:a16="http://schemas.microsoft.com/office/drawing/2014/main" id="{910EF542-B377-3BB7-0FA4-125EB7ED5B07}"/>
              </a:ext>
            </a:extLst>
          </p:cNvPr>
          <p:cNvSpPr txBox="1"/>
          <p:nvPr/>
        </p:nvSpPr>
        <p:spPr>
          <a:xfrm>
            <a:off x="127001" y="5371498"/>
            <a:ext cx="11474449" cy="95923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NeuroDOT is compatible with various raw data file formats including  *.mat (shown in this tutorial), *.snirf, and *.nirs.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PowerPoint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Tutorial_for_Loading_Raw_Data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and corresponding script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Script_for_Loading_Raw_Data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provide details on how to load raw data in these formats.</a:t>
            </a:r>
          </a:p>
        </p:txBody>
      </p:sp>
    </p:spTree>
    <p:extLst>
      <p:ext uri="{BB962C8B-B14F-4D97-AF65-F5344CB8AC3E}">
        <p14:creationId xmlns:p14="http://schemas.microsoft.com/office/powerpoint/2010/main" val="240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Pre-processing of Raw Measurements</a:t>
            </a: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a:solidFill>
                  <a:prstClr val="white"/>
                </a:solidFill>
                <a:latin typeface="Calibri" panose="020F0502020204030204"/>
              </a:rPr>
              <a:t>Pre-processing generally follows the pipeline on the right, as in this section of code: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endParaRPr lang="en-US" sz="1400" dirty="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a:solidFill>
                  <a:prstClr val="white"/>
                </a:solidFill>
                <a:latin typeface="Calibri" panose="020F0502020204030204"/>
              </a:rPr>
              <a:t>Previous plots of the raw signals used a log-compressed y-axis to display the wide distribution of light levels. </a:t>
            </a: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logmean</a:t>
            </a:r>
            <a:r>
              <a:rPr lang="en-US" dirty="0">
                <a:solidFill>
                  <a:srgbClr val="FF0000"/>
                </a:solidFill>
              </a:rPr>
              <a:t> data </a:t>
            </a: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a:solidFill>
                  <a:prstClr val="white"/>
                </a:solidFill>
                <a:latin typeface="Calibri" panose="020F0502020204030204"/>
              </a:rPr>
              <a:t>First, take the </a:t>
            </a:r>
            <a:r>
              <a:rPr lang="en-US" dirty="0" err="1">
                <a:solidFill>
                  <a:prstClr val="white"/>
                </a:solidFill>
                <a:latin typeface="Calibri" panose="020F0502020204030204"/>
              </a:rPr>
              <a:t>logmean</a:t>
            </a:r>
            <a:r>
              <a:rPr lang="en-US" dirty="0">
                <a:solidFill>
                  <a:prstClr val="white"/>
                </a:solidFill>
                <a:latin typeface="Calibri" panose="020F0502020204030204"/>
              </a:rPr>
              <a:t> 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The results can be visualized with code such as </a:t>
            </a:r>
            <a:br>
              <a:rPr lang="en-US" dirty="0">
                <a:solidFill>
                  <a:prstClr val="white"/>
                </a:solidFill>
                <a:latin typeface="Calibri" panose="020F0502020204030204"/>
              </a:rPr>
            </a:br>
            <a:endParaRPr lang="en-US" sz="900" dirty="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keep =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subplot(3,1,2);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a:solidFill>
                  <a:schemeClr val="tx1"/>
                </a:solidFill>
                <a:latin typeface="Courier New" panose="02070309020205020404" pitchFamily="49" charset="0"/>
                <a:cs typeface="Courier New" panose="02070309020205020404" pitchFamily="49" charset="0"/>
              </a:rPr>
              <a:t>semilogx</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ftdomain,ftmag</a:t>
            </a:r>
            <a:r>
              <a:rPr lang="en-US" sz="11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a:solidFill>
                  <a:prstClr val="white"/>
                </a:solidFill>
                <a:latin typeface="Calibri" panose="020F0502020204030204"/>
              </a:rPr>
              <a:t>In a plot (top) of the clean time traces overlain on each other, any response to the stimulus is difficult to discern without additional processing.</a:t>
            </a:r>
          </a:p>
          <a:p>
            <a:r>
              <a:rPr lang="en-US" dirty="0">
                <a:solidFill>
                  <a:prstClr val="white"/>
                </a:solidFill>
                <a:latin typeface="Calibri" panose="020F0502020204030204"/>
              </a:rPr>
              <a:t>In an image view (middle) of all measurements, a possible periodic response to the stimulus may be evident. </a:t>
            </a:r>
          </a:p>
          <a:p>
            <a:r>
              <a:rPr lang="en-US" dirty="0">
                <a:solidFill>
                  <a:prstClr val="white"/>
                </a:solidFill>
                <a:latin typeface="Calibri" panose="020F0502020204030204"/>
              </a:rPr>
              <a:t>A plot of the average spectrum for the wavelength with stronger response (bottom) shows the pulse and stimulus frequencies as before. </a:t>
            </a:r>
          </a:p>
          <a:p>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Measurements at Varying </a:t>
            </a:r>
            <a:br>
              <a:rPr lang="en-US" dirty="0">
                <a:solidFill>
                  <a:srgbClr val="FF0000"/>
                </a:solidFill>
              </a:rPr>
            </a:br>
            <a:r>
              <a:rPr lang="en-US" dirty="0">
                <a:solidFill>
                  <a:srgbClr val="FF0000"/>
                </a:solidFill>
              </a:rPr>
              <a:t>Source-detector distance</a:t>
            </a: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a:solidFill>
                  <a:prstClr val="white"/>
                </a:solidFill>
                <a:latin typeface="Calibri" panose="020F0502020204030204"/>
              </a:rPr>
              <a:t>Viewing measurements from different source-detector distances can help with interpretation</a:t>
            </a:r>
          </a:p>
          <a:p>
            <a:pPr lvl="0"/>
            <a:r>
              <a:rPr lang="en-US" dirty="0">
                <a:solidFill>
                  <a:prstClr val="white"/>
                </a:solidFill>
                <a:latin typeface="Calibri" panose="020F0502020204030204"/>
              </a:rPr>
              <a:t>Identify sets of measurements at different distances, </a:t>
            </a:r>
            <a:br>
              <a:rPr lang="en-US" dirty="0">
                <a:solidFill>
                  <a:prstClr val="white"/>
                </a:solidFill>
                <a:latin typeface="Calibri" panose="020F0502020204030204"/>
              </a:rPr>
            </a:br>
            <a:endParaRPr lang="en-US" dirty="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keepd1 = info.MEAS.GI &amp;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keepd2 = info.MEAS.GI &amp;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keepd3 = info.MEAS.GI &amp;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a:solidFill>
                  <a:prstClr val="white"/>
                </a:solidFill>
                <a:latin typeface="Calibri" panose="020F0502020204030204"/>
              </a:rPr>
              <a:t>Plot measurements at each range of distances</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end</a:t>
            </a: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Periodic Waveforms in the Spectrum </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a:solidFill>
                      <a:prstClr val="white"/>
                    </a:solidFill>
                    <a:latin typeface="Calibri" panose="020F0502020204030204"/>
                  </a:rPr>
                  <a:t>The spectrum (bottom right and in a previous slide) is computed with a fast Fourier transform (</a:t>
                </a:r>
                <a:r>
                  <a:rPr lang="en-US" dirty="0" err="1">
                    <a:solidFill>
                      <a:prstClr val="white"/>
                    </a:solidFill>
                    <a:latin typeface="Calibri" panose="020F0502020204030204"/>
                  </a:rPr>
                  <a:t>fft</a:t>
                </a:r>
                <a:r>
                  <a:rPr lang="en-US" dirty="0">
                    <a:solidFill>
                      <a:prstClr val="white"/>
                    </a:solidFill>
                    <a:latin typeface="Calibri" panose="020F0502020204030204"/>
                  </a:rPr>
                  <a:t>) of the average of kept measurements and shows the presence of periodic, or nearly periodic waveforms in the measurements. </a:t>
                </a:r>
              </a:p>
              <a:p>
                <a:pPr lvl="0"/>
                <a:r>
                  <a:rPr lang="en-US" dirty="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a:solidFill>
                    <a:srgbClr val="00B0F0"/>
                  </a:solidFill>
                  <a:latin typeface="Calibri" panose="020F0502020204030204"/>
                </a:endParaRPr>
              </a:p>
              <a:p>
                <a:r>
                  <a:rPr lang="en-US" dirty="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a:t>Cardiac pulse, </a:t>
            </a:r>
            <a:r>
              <a:rPr lang="en-US" sz="1600" b="1" dirty="0"/>
              <a:t>~</a:t>
            </a:r>
            <a:r>
              <a:rPr lang="en-US" sz="1600" dirty="0"/>
              <a:t>1Hz</a:t>
            </a:r>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a:t>Stimulus frequency, </a:t>
            </a:r>
            <a:r>
              <a:rPr lang="en-US" sz="1600" b="1" dirty="0"/>
              <a:t>~</a:t>
            </a:r>
            <a:r>
              <a:rPr lang="en-US" sz="1600" dirty="0"/>
              <a:t>0.028Hz</a:t>
            </a:r>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82378</TotalTime>
  <Words>2639</Words>
  <Application>Microsoft Office PowerPoint</Application>
  <PresentationFormat>Widescreen</PresentationFormat>
  <Paragraphs>230</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lpstr>Help Expand NeuroDOT’s Utility!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2117</cp:revision>
  <dcterms:created xsi:type="dcterms:W3CDTF">2016-10-13T23:27:35Z</dcterms:created>
  <dcterms:modified xsi:type="dcterms:W3CDTF">2024-06-03T16:02:08Z</dcterms:modified>
</cp:coreProperties>
</file>